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defRPr sz="2000"/>
            </a:pPr>
          </a:p>
          <a:p>
            <a:pPr>
              <a:defRPr sz="20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discrete</a:t>
            </a:r>
          </a:p>
          <a:p>
            <a:pPr/>
            <a:r>
              <a:t>combinatorially explosive / not tractable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Problems:</a:t>
            </a:r>
          </a:p>
          <a:p>
            <a:pPr marL="296333" indent="-296333">
              <a:buSzPct val="75000"/>
              <a:buChar char="-"/>
            </a:pPr>
            <a:r>
              <a:t>we are too strict (variable units) and arbitrary in choosing variables</a:t>
            </a:r>
          </a:p>
          <a:p>
            <a:pPr marL="296333" indent="-296333">
              <a:buSzPct val="75000"/>
              <a:buChar char="-"/>
            </a:pPr>
            <a:r>
              <a:t>by dropping variables we might loose information that can explain variance related to 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defRPr sz="1400"/>
            </a:pPr>
            <a:r>
              <a:t>Intercept:</a:t>
            </a:r>
          </a:p>
          <a:p>
            <a:pPr>
              <a:defRPr sz="1400"/>
            </a:pPr>
            <a:r>
              <a:t>also known as the bias in machine learning</a:t>
            </a:r>
          </a:p>
          <a:p>
            <a:pPr>
              <a:defRPr sz="1400"/>
            </a:pPr>
            <a:r>
              <a:t>s a constant term that is not multiplied by the data X.</a:t>
            </a:r>
          </a:p>
          <a:p>
            <a:pPr>
              <a:defRPr sz="1400"/>
            </a:pPr>
            <a:r>
              <a:t>b) If your data are mean-centered (mean zero) then the intercept will be zero -&gt; I wouldn't need the intercept because the final solution would be the same</a:t>
            </a:r>
          </a:p>
          <a:p>
            <a:pPr>
              <a:defRPr sz="1400"/>
            </a:pPr>
            <a:r>
              <a:t>c) If your data is not mean-centered, then the intercept accounts for it by adding an additional estimation bias</a:t>
            </a:r>
          </a:p>
          <a:p>
            <a:pPr>
              <a:defRPr sz="1400"/>
            </a:pPr>
            <a:r>
              <a:t>Hastie: In practice, we can ignore the intercept, since in practice we can center all the variables and the response and it goes away</a:t>
            </a:r>
          </a:p>
          <a:p>
            <a:pPr>
              <a:defRPr sz="1400"/>
            </a:pPr>
          </a:p>
          <a:p>
            <a:pPr>
              <a:defRPr sz="1400"/>
            </a:pPr>
            <a:r>
              <a:t>L1: shrinkage + selection</a:t>
            </a:r>
          </a:p>
          <a:p>
            <a:pPr>
              <a:defRPr sz="1400"/>
            </a:pPr>
            <a:r>
              <a:t>- Lasso is the closest convex relaxation of the best-subset selection problem</a:t>
            </a:r>
          </a:p>
          <a:p>
            <a:pPr>
              <a:defRPr sz="1400"/>
            </a:pPr>
            <a:r>
              <a:t>- Lasso is a fitting procedure that can be called "adaptive"</a:t>
            </a:r>
          </a:p>
          <a:p>
            <a:pPr>
              <a:defRPr sz="1400"/>
            </a:pPr>
            <a:r>
              <a:t>impetus after Tibshirani (1996) proposed the least absolute shrinkage and selection operator (or lasso)</a:t>
            </a:r>
          </a:p>
          <a:p>
            <a:pPr>
              <a:defRPr sz="1400"/>
            </a:pPr>
            <a:r>
              <a:t>The value q = 1 is the smallest value that yields a convex problem.</a:t>
            </a:r>
          </a:p>
          <a:p>
            <a:pPr>
              <a:defRPr sz="1400"/>
            </a:pPr>
            <a:r>
              <a:t>- Hastie: L1 penalty (used in Lasso) can be used for variable selection and shrinkage with any linear regression model, e.g. also logistic regression</a:t>
            </a:r>
          </a:p>
          <a:p>
            <a:pPr>
              <a:defRPr sz="1400"/>
            </a:pPr>
            <a:r>
              <a:t>- CAVE when many correlated parameters -&gt; L1 is indifferent to choosing one of them (i.e. non-zero) and dropping the rest (i.e. zero); that is, if there are a lot of correlated variables (such as genomics because of related pathways) this behavior of L1 might impede interpretability as biologically meaningful information was lost</a:t>
            </a:r>
          </a:p>
          <a:p>
            <a:pPr>
              <a:defRPr sz="1400"/>
            </a:pPr>
          </a:p>
          <a:p>
            <a:pPr>
              <a:defRPr sz="1400"/>
            </a:pPr>
            <a:r>
              <a:t>a) computational advantages (convex)</a:t>
            </a:r>
          </a:p>
          <a:p>
            <a:pPr>
              <a:defRPr sz="1400"/>
            </a:pPr>
            <a:r>
              <a:t>b) fit model is more interpretable</a:t>
            </a:r>
          </a:p>
          <a:p>
            <a:pPr>
              <a:defRPr sz="1400"/>
            </a:pPr>
            <a:r>
              <a:t>c)  “bet on sparsity” principle</a:t>
            </a:r>
          </a:p>
          <a:p>
            <a:pPr>
              <a:defRPr sz="1400"/>
            </a:pPr>
          </a:p>
          <a:p>
            <a:pPr>
              <a:defRPr sz="1400"/>
            </a:pPr>
          </a:p>
          <a:p>
            <a:pPr>
              <a:defRPr sz="1400"/>
            </a:pPr>
            <a:r>
              <a:t>- behavior is somewhat between Ridge and best subset selection</a:t>
            </a:r>
          </a:p>
          <a:p>
            <a:pPr>
              <a:defRPr sz="1400"/>
            </a:pPr>
          </a:p>
          <a:p>
            <a:pPr>
              <a:defRPr sz="1400"/>
            </a:pPr>
            <a:r>
              <a:t>L2: shrinkage</a:t>
            </a:r>
          </a:p>
          <a:p>
            <a:pPr>
              <a:defRPr sz="1400"/>
            </a:pPr>
          </a:p>
          <a:p>
            <a:pPr>
              <a:defRPr sz="1400"/>
            </a:pPr>
            <a:r>
              <a:t>all parameters are non-zero -&gt; does not perform feature selection (&lt;=&gt;L1) -&gt; does not lead to sparse solutions (&lt;=&gt;L1)</a:t>
            </a:r>
          </a:p>
          <a:p>
            <a:pPr>
              <a:defRPr sz="1400"/>
            </a:pPr>
            <a:r>
              <a:t>shrinks parameters of correlates variables/features towards each other</a:t>
            </a:r>
          </a:p>
          <a:p>
            <a:pPr>
              <a:defRPr sz="1400"/>
            </a:pPr>
            <a:r>
              <a:t>coefficient are shrunk towards a) zero and b) each other</a:t>
            </a:r>
          </a:p>
          <a:p>
            <a:pPr>
              <a:defRPr sz="1400"/>
            </a:pPr>
            <a:r>
              <a:t>- L2 term IS differentiable -&gt; more optimization techniques apply</a:t>
            </a:r>
          </a:p>
          <a:p>
            <a:pPr>
              <a:defRPr sz="1400"/>
            </a:pPr>
            <a:r>
              <a:t>shrinks low-variance directions first</a:t>
            </a:r>
          </a:p>
          <a:p>
            <a:pPr>
              <a:defRPr sz="1400"/>
            </a:pPr>
            <a:r>
              <a:t>ridge shrinks the coefficients of all redundant variables so that the total contribution is well-balanced, whereas the lasso tends to drop all but one of the redun- dant variables.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defRPr sz="1400"/>
            </a:pPr>
            <a:r>
              <a:t>Is not a classifier but a penalty!! It is actually a mixture of L1/Lasso and L2/RidgeRegression penalties.</a:t>
            </a:r>
          </a:p>
          <a:p>
            <a:pPr>
              <a:defRPr sz="1400"/>
            </a:pPr>
            <a:r>
              <a:t>it is a generalization of the Lasso (inherits selection and shrinkage)</a:t>
            </a:r>
          </a:p>
          <a:p>
            <a:pPr>
              <a:defRPr sz="1400"/>
            </a:pPr>
            <a:r>
              <a:t>-&gt; ElasticNet selects features such as Lasso, and shrinks together the parameters of correlated features like Ridge</a:t>
            </a:r>
          </a:p>
          <a:p>
            <a:pPr>
              <a:defRPr sz="1400"/>
            </a:pPr>
            <a:r>
              <a:t>-  The elastic net penalty is a convex combination of the ridge and lasso penalties.</a:t>
            </a:r>
          </a:p>
          <a:p>
            <a:pPr>
              <a:defRPr sz="1400"/>
            </a:pPr>
          </a:p>
          <a:p>
            <a:pPr>
              <a:defRPr sz="1400"/>
            </a:pPr>
            <a:r>
              <a:t>in the presence of highly correlated variables, the Lasso can show erratic and even wild behavior (coefficients for extremely correlated variables are not defined) -&gt; MOTIV for ElasticNet</a:t>
            </a:r>
          </a:p>
          <a:p>
            <a:pPr>
              <a:defRPr sz="1400"/>
            </a:pPr>
            <a:r>
              <a:t>- induces more non-zero parameters as Lasso, but with smaller magnitude</a:t>
            </a:r>
          </a:p>
          <a:p>
            <a:pPr>
              <a:defRPr sz="1400"/>
            </a:pPr>
            <a:r>
              <a:t>The most relevant disadvantage is that the number of variables selected by the lasso is limited by the number of observations. For example, if applied to microarray data where there are thousands of predictors (genes) (p &gt; 1000) with less than 100 samples (n &lt; 100), the lasso can only select at most n genes, which is clearly unsatisfactory. alpha is a higher level parameter that can be set on subjective grounds</a:t>
            </a:r>
          </a:p>
          <a:p>
            <a:pPr>
              <a:defRPr sz="1400"/>
            </a:pPr>
            <a:r>
              <a:t>- L1 term alone is convex; L2 term alone is strictly convex; L1 + L2 is strictly convex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el &amp; Untertitel">
    <p:spTree>
      <p:nvGrpSpPr>
        <p:cNvPr id="1" name=""/>
        <p:cNvGrpSpPr/>
        <p:nvPr/>
      </p:nvGrpSpPr>
      <p:grpSpPr>
        <a:xfrm>
          <a:off x="0" y="0"/>
          <a:ext cx="0" cy="0"/>
          <a:chOff x="0" y="0"/>
          <a:chExt cx="0" cy="0"/>
        </a:xfrm>
      </p:grpSpPr>
      <p:sp>
        <p:nvSpPr>
          <p:cNvPr id="11" name="Titeltext"/>
          <p:cNvSpPr/>
          <p:nvPr>
            <p:ph type="title"/>
          </p:nvPr>
        </p:nvSpPr>
        <p:spPr>
          <a:xfrm>
            <a:off x="1270000" y="1638300"/>
            <a:ext cx="10464800" cy="3302000"/>
          </a:xfrm>
          <a:prstGeom prst="rect">
            <a:avLst/>
          </a:prstGeom>
        </p:spPr>
        <p:txBody>
          <a:bodyPr anchor="b"/>
          <a:lstStyle/>
          <a:p>
            <a:pPr/>
            <a:r>
              <a:t>Titeltext</a:t>
            </a:r>
          </a:p>
        </p:txBody>
      </p:sp>
      <p:sp>
        <p:nvSpPr>
          <p:cNvPr id="12" name="Textebene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1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Zitat">
    <p:spTree>
      <p:nvGrpSpPr>
        <p:cNvPr id="1" name=""/>
        <p:cNvGrpSpPr/>
        <p:nvPr/>
      </p:nvGrpSpPr>
      <p:grpSpPr>
        <a:xfrm>
          <a:off x="0" y="0"/>
          <a:ext cx="0" cy="0"/>
          <a:chOff x="0" y="0"/>
          <a:chExt cx="0" cy="0"/>
        </a:xfrm>
      </p:grpSpPr>
      <p:sp>
        <p:nvSpPr>
          <p:cNvPr id="93" name="–Christian Bauer"/>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–Christian Bauer</a:t>
            </a:r>
          </a:p>
        </p:txBody>
      </p:sp>
      <p:sp>
        <p:nvSpPr>
          <p:cNvPr id="94" name="„Zitat hier eingeben.“"/>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„Zitat hier eingeben.“ </a:t>
            </a:r>
          </a:p>
        </p:txBody>
      </p:sp>
      <p:sp>
        <p:nvSpPr>
          <p:cNvPr id="95"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Bild"/>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110"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el &amp; Untertitel">
    <p:bg>
      <p:bgPr>
        <a:solidFill>
          <a:srgbClr val="000000"/>
        </a:solidFill>
      </p:bgPr>
    </p:bg>
    <p:spTree>
      <p:nvGrpSpPr>
        <p:cNvPr id="1" name=""/>
        <p:cNvGrpSpPr/>
        <p:nvPr/>
      </p:nvGrpSpPr>
      <p:grpSpPr>
        <a:xfrm>
          <a:off x="0" y="0"/>
          <a:ext cx="0" cy="0"/>
          <a:chOff x="0" y="0"/>
          <a:chExt cx="0" cy="0"/>
        </a:xfrm>
      </p:grpSpPr>
      <p:sp>
        <p:nvSpPr>
          <p:cNvPr id="117" name="Titeltext"/>
          <p:cNvSpPr/>
          <p:nvPr>
            <p:ph type="title"/>
          </p:nvPr>
        </p:nvSpPr>
        <p:spPr>
          <a:xfrm>
            <a:off x="1270000" y="1638300"/>
            <a:ext cx="10464800" cy="3302000"/>
          </a:xfrm>
          <a:prstGeom prst="rect">
            <a:avLst/>
          </a:prstGeom>
        </p:spPr>
        <p:txBody>
          <a:bodyPr anchor="b"/>
          <a:lstStyle>
            <a:lvl1pPr>
              <a:defRPr>
                <a:solidFill>
                  <a:srgbClr val="FFFFFF"/>
                </a:solidFill>
              </a:defRPr>
            </a:lvl1pPr>
          </a:lstStyle>
          <a:p>
            <a:pPr/>
            <a:r>
              <a:t>Titeltext</a:t>
            </a:r>
          </a:p>
        </p:txBody>
      </p:sp>
      <p:sp>
        <p:nvSpPr>
          <p:cNvPr id="118" name="Textebene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solidFill>
                  <a:srgbClr val="FFFFFF"/>
                </a:solidFill>
              </a:defRPr>
            </a:lvl1pPr>
            <a:lvl2pPr marL="0" indent="228600" algn="ctr">
              <a:spcBef>
                <a:spcPts val="0"/>
              </a:spcBef>
              <a:buSzTx/>
              <a:buNone/>
              <a:defRPr sz="3200">
                <a:solidFill>
                  <a:srgbClr val="FFFFFF"/>
                </a:solidFill>
              </a:defRPr>
            </a:lvl2pPr>
            <a:lvl3pPr marL="0" indent="457200" algn="ctr">
              <a:spcBef>
                <a:spcPts val="0"/>
              </a:spcBef>
              <a:buSzTx/>
              <a:buNone/>
              <a:defRPr sz="3200">
                <a:solidFill>
                  <a:srgbClr val="FFFFFF"/>
                </a:solidFill>
              </a:defRPr>
            </a:lvl3pPr>
            <a:lvl4pPr marL="0" indent="685800" algn="ctr">
              <a:spcBef>
                <a:spcPts val="0"/>
              </a:spcBef>
              <a:buSzTx/>
              <a:buNone/>
              <a:defRPr sz="3200">
                <a:solidFill>
                  <a:srgbClr val="FFFFFF"/>
                </a:solidFill>
              </a:defRPr>
            </a:lvl4pPr>
            <a:lvl5pPr marL="0" indent="914400" algn="ctr">
              <a:spcBef>
                <a:spcPts val="0"/>
              </a:spcBef>
              <a:buSzTx/>
              <a:buNone/>
              <a:defRPr sz="3200">
                <a:solidFill>
                  <a:srgbClr val="FFFFFF"/>
                </a:solidFill>
              </a:defRPr>
            </a:lvl5pPr>
          </a:lstStyle>
          <a:p>
            <a:pPr/>
            <a:r>
              <a:t>Textebene 1</a:t>
            </a:r>
          </a:p>
          <a:p>
            <a:pPr lvl="1"/>
            <a:r>
              <a:t>Textebene 2</a:t>
            </a:r>
          </a:p>
          <a:p>
            <a:pPr lvl="2"/>
            <a:r>
              <a:t>Textebene 3</a:t>
            </a:r>
          </a:p>
          <a:p>
            <a:pPr lvl="3"/>
            <a:r>
              <a:t>Textebene 4</a:t>
            </a:r>
          </a:p>
          <a:p>
            <a:pPr lvl="4"/>
            <a:r>
              <a:t>Textebene 5</a:t>
            </a:r>
          </a:p>
        </p:txBody>
      </p:sp>
      <p:sp>
        <p:nvSpPr>
          <p:cNvPr id="119" name="Foliennummer"/>
          <p:cNvSpPr/>
          <p:nvPr>
            <p:ph type="sldNum" sz="quarter" idx="2"/>
          </p:nvPr>
        </p:nvSpPr>
        <p:spPr>
          <a:xfrm>
            <a:off x="6311798" y="9258300"/>
            <a:ext cx="368504" cy="3810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0" name="Bild"/>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eltext"/>
          <p:cNvSpPr/>
          <p:nvPr>
            <p:ph type="title"/>
          </p:nvPr>
        </p:nvSpPr>
        <p:spPr>
          <a:xfrm>
            <a:off x="1270000" y="6718300"/>
            <a:ext cx="10464800" cy="1422400"/>
          </a:xfrm>
          <a:prstGeom prst="rect">
            <a:avLst/>
          </a:prstGeom>
        </p:spPr>
        <p:txBody>
          <a:bodyPr anchor="b"/>
          <a:lstStyle/>
          <a:p>
            <a:pPr/>
            <a:r>
              <a:t>Titeltext</a:t>
            </a:r>
          </a:p>
        </p:txBody>
      </p:sp>
      <p:sp>
        <p:nvSpPr>
          <p:cNvPr id="22" name="Textebene 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23" name="Foliennumm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 Mitte">
    <p:spTree>
      <p:nvGrpSpPr>
        <p:cNvPr id="1" name=""/>
        <p:cNvGrpSpPr/>
        <p:nvPr/>
      </p:nvGrpSpPr>
      <p:grpSpPr>
        <a:xfrm>
          <a:off x="0" y="0"/>
          <a:ext cx="0" cy="0"/>
          <a:chOff x="0" y="0"/>
          <a:chExt cx="0" cy="0"/>
        </a:xfrm>
      </p:grpSpPr>
      <p:sp>
        <p:nvSpPr>
          <p:cNvPr id="30" name="Titeltext"/>
          <p:cNvSpPr/>
          <p:nvPr>
            <p:ph type="title"/>
          </p:nvPr>
        </p:nvSpPr>
        <p:spPr>
          <a:xfrm>
            <a:off x="1270000" y="3225800"/>
            <a:ext cx="10464800" cy="3302000"/>
          </a:xfrm>
          <a:prstGeom prst="rect">
            <a:avLst/>
          </a:prstGeom>
        </p:spPr>
        <p:txBody>
          <a:bodyPr/>
          <a:lstStyle/>
          <a:p>
            <a:pPr/>
            <a:r>
              <a:t>Titeltext</a:t>
            </a:r>
          </a:p>
        </p:txBody>
      </p:sp>
      <p:sp>
        <p:nvSpPr>
          <p:cNvPr id="3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kal">
    <p:spTree>
      <p:nvGrpSpPr>
        <p:cNvPr id="1" name=""/>
        <p:cNvGrpSpPr/>
        <p:nvPr/>
      </p:nvGrpSpPr>
      <p:grpSpPr>
        <a:xfrm>
          <a:off x="0" y="0"/>
          <a:ext cx="0" cy="0"/>
          <a:chOff x="0" y="0"/>
          <a:chExt cx="0" cy="0"/>
        </a:xfrm>
      </p:grpSpPr>
      <p:sp>
        <p:nvSpPr>
          <p:cNvPr id="38" name="Bild"/>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eltext"/>
          <p:cNvSpPr/>
          <p:nvPr>
            <p:ph type="title"/>
          </p:nvPr>
        </p:nvSpPr>
        <p:spPr>
          <a:xfrm>
            <a:off x="952500" y="635000"/>
            <a:ext cx="5334000" cy="3987800"/>
          </a:xfrm>
          <a:prstGeom prst="rect">
            <a:avLst/>
          </a:prstGeom>
        </p:spPr>
        <p:txBody>
          <a:bodyPr anchor="b"/>
          <a:lstStyle>
            <a:lvl1pPr>
              <a:defRPr sz="6000"/>
            </a:lvl1pPr>
          </a:lstStyle>
          <a:p>
            <a:pPr/>
            <a:r>
              <a:t>Titeltext</a:t>
            </a:r>
          </a:p>
        </p:txBody>
      </p:sp>
      <p:sp>
        <p:nvSpPr>
          <p:cNvPr id="40" name="Textebene 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4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el - Oben">
    <p:spTree>
      <p:nvGrpSpPr>
        <p:cNvPr id="1" name=""/>
        <p:cNvGrpSpPr/>
        <p:nvPr/>
      </p:nvGrpSpPr>
      <p:grpSpPr>
        <a:xfrm>
          <a:off x="0" y="0"/>
          <a:ext cx="0" cy="0"/>
          <a:chOff x="0" y="0"/>
          <a:chExt cx="0" cy="0"/>
        </a:xfrm>
      </p:grpSpPr>
      <p:sp>
        <p:nvSpPr>
          <p:cNvPr id="48" name="Titeltext"/>
          <p:cNvSpPr/>
          <p:nvPr>
            <p:ph type="title"/>
          </p:nvPr>
        </p:nvSpPr>
        <p:spPr>
          <a:prstGeom prst="rect">
            <a:avLst/>
          </a:prstGeom>
        </p:spPr>
        <p:txBody>
          <a:bodyPr/>
          <a:lstStyle/>
          <a:p>
            <a:pPr/>
            <a:r>
              <a:t>Titeltext</a:t>
            </a:r>
          </a:p>
        </p:txBody>
      </p:sp>
      <p:sp>
        <p:nvSpPr>
          <p:cNvPr id="49"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el &amp; Aufzählung">
    <p:spTree>
      <p:nvGrpSpPr>
        <p:cNvPr id="1" name=""/>
        <p:cNvGrpSpPr/>
        <p:nvPr/>
      </p:nvGrpSpPr>
      <p:grpSpPr>
        <a:xfrm>
          <a:off x="0" y="0"/>
          <a:ext cx="0" cy="0"/>
          <a:chOff x="0" y="0"/>
          <a:chExt cx="0" cy="0"/>
        </a:xfrm>
      </p:grpSpPr>
      <p:sp>
        <p:nvSpPr>
          <p:cNvPr id="56" name="Titeltext"/>
          <p:cNvSpPr/>
          <p:nvPr>
            <p:ph type="title"/>
          </p:nvPr>
        </p:nvSpPr>
        <p:spPr>
          <a:prstGeom prst="rect">
            <a:avLst/>
          </a:prstGeom>
        </p:spPr>
        <p:txBody>
          <a:bodyPr/>
          <a:lstStyle/>
          <a:p>
            <a:pPr/>
            <a:r>
              <a:t>Titeltext</a:t>
            </a:r>
          </a:p>
        </p:txBody>
      </p:sp>
      <p:sp>
        <p:nvSpPr>
          <p:cNvPr id="57" name="Textebene 1…"/>
          <p:cNvSpPr/>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5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el, Aufzählung &amp; Foto">
    <p:spTree>
      <p:nvGrpSpPr>
        <p:cNvPr id="1" name=""/>
        <p:cNvGrpSpPr/>
        <p:nvPr/>
      </p:nvGrpSpPr>
      <p:grpSpPr>
        <a:xfrm>
          <a:off x="0" y="0"/>
          <a:ext cx="0" cy="0"/>
          <a:chOff x="0" y="0"/>
          <a:chExt cx="0" cy="0"/>
        </a:xfrm>
      </p:grpSpPr>
      <p:sp>
        <p:nvSpPr>
          <p:cNvPr id="65" name="Bild"/>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eltext"/>
          <p:cNvSpPr/>
          <p:nvPr>
            <p:ph type="title"/>
          </p:nvPr>
        </p:nvSpPr>
        <p:spPr>
          <a:prstGeom prst="rect">
            <a:avLst/>
          </a:prstGeom>
        </p:spPr>
        <p:txBody>
          <a:bodyPr/>
          <a:lstStyle/>
          <a:p>
            <a:pPr/>
            <a:r>
              <a:t>Titeltext</a:t>
            </a:r>
          </a:p>
        </p:txBody>
      </p:sp>
      <p:sp>
        <p:nvSpPr>
          <p:cNvPr id="67" name="Textebene 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Textebene 1</a:t>
            </a:r>
          </a:p>
          <a:p>
            <a:pPr lvl="1"/>
            <a:r>
              <a:t>Textebene 2</a:t>
            </a:r>
          </a:p>
          <a:p>
            <a:pPr lvl="2"/>
            <a:r>
              <a:t>Textebene 3</a:t>
            </a:r>
          </a:p>
          <a:p>
            <a:pPr lvl="3"/>
            <a:r>
              <a:t>Textebene 4</a:t>
            </a:r>
          </a:p>
          <a:p>
            <a:pPr lvl="4"/>
            <a:r>
              <a:t>Textebene 5</a:t>
            </a:r>
          </a:p>
        </p:txBody>
      </p:sp>
      <p:sp>
        <p:nvSpPr>
          <p:cNvPr id="6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kte">
    <p:spTree>
      <p:nvGrpSpPr>
        <p:cNvPr id="1" name=""/>
        <p:cNvGrpSpPr/>
        <p:nvPr/>
      </p:nvGrpSpPr>
      <p:grpSpPr>
        <a:xfrm>
          <a:off x="0" y="0"/>
          <a:ext cx="0" cy="0"/>
          <a:chOff x="0" y="0"/>
          <a:chExt cx="0" cy="0"/>
        </a:xfrm>
      </p:grpSpPr>
      <p:sp>
        <p:nvSpPr>
          <p:cNvPr id="75" name="Textebene 1…"/>
          <p:cNvSpPr/>
          <p:nvPr>
            <p:ph type="body" idx="1"/>
          </p:nvPr>
        </p:nvSpPr>
        <p:spPr>
          <a:xfrm>
            <a:off x="952500" y="1270000"/>
            <a:ext cx="11099800" cy="7213600"/>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7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Stück">
    <p:spTree>
      <p:nvGrpSpPr>
        <p:cNvPr id="1" name=""/>
        <p:cNvGrpSpPr/>
        <p:nvPr/>
      </p:nvGrpSpPr>
      <p:grpSpPr>
        <a:xfrm>
          <a:off x="0" y="0"/>
          <a:ext cx="0" cy="0"/>
          <a:chOff x="0" y="0"/>
          <a:chExt cx="0" cy="0"/>
        </a:xfrm>
      </p:grpSpPr>
      <p:sp>
        <p:nvSpPr>
          <p:cNvPr id="83" name="Bild"/>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Bild"/>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Bild"/>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el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Titeltext</a:t>
            </a:r>
          </a:p>
        </p:txBody>
      </p:sp>
      <p:sp>
        <p:nvSpPr>
          <p:cNvPr id="3" name="Textebene 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b="0" sz="18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hyperlink" Target="https://www.youtube.com/watch?v=m60lVGz34hU"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g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Hands-on-Workshop…"/>
          <p:cNvSpPr/>
          <p:nvPr>
            <p:ph type="ctrTitle"/>
          </p:nvPr>
        </p:nvSpPr>
        <p:spPr>
          <a:xfrm>
            <a:off x="639117" y="3384230"/>
            <a:ext cx="11726566" cy="3131841"/>
          </a:xfrm>
          <a:prstGeom prst="rect">
            <a:avLst/>
          </a:prstGeom>
        </p:spPr>
        <p:txBody>
          <a:bodyPr/>
          <a:lstStyle/>
          <a:p>
            <a:pPr defTabSz="350520">
              <a:defRPr sz="7380">
                <a:solidFill>
                  <a:srgbClr val="53585F"/>
                </a:solidFill>
              </a:defRPr>
            </a:pPr>
            <a:r>
              <a:t>Hands-on-Workshop</a:t>
            </a:r>
          </a:p>
          <a:p>
            <a:pPr defTabSz="350520">
              <a:defRPr sz="6120">
                <a:solidFill>
                  <a:srgbClr val="53585F"/>
                </a:solidFill>
              </a:defRPr>
            </a:pPr>
            <a:r>
              <a:t>Toronto</a:t>
            </a:r>
          </a:p>
          <a:p>
            <a:pPr defTabSz="350520">
              <a:defRPr sz="3240">
                <a:solidFill>
                  <a:srgbClr val="53585F"/>
                </a:solidFill>
              </a:defRPr>
            </a:pPr>
          </a:p>
        </p:txBody>
      </p:sp>
      <p:pic>
        <p:nvPicPr>
          <p:cNvPr id="129" name="pasted-image.png" descr="pasted-image.png"/>
          <p:cNvPicPr>
            <a:picLocks noChangeAspect="1"/>
          </p:cNvPicPr>
          <p:nvPr/>
        </p:nvPicPr>
        <p:blipFill>
          <a:blip r:embed="rId3">
            <a:extLst/>
          </a:blip>
          <a:stretch>
            <a:fillRect/>
          </a:stretch>
        </p:blipFill>
        <p:spPr>
          <a:xfrm>
            <a:off x="251785" y="332358"/>
            <a:ext cx="12501230" cy="1886376"/>
          </a:xfrm>
          <a:prstGeom prst="rect">
            <a:avLst/>
          </a:prstGeom>
          <a:ln w="12700">
            <a:miter lim="400000"/>
          </a:ln>
        </p:spPr>
      </p:pic>
      <p:sp>
        <p:nvSpPr>
          <p:cNvPr id="130" name="An introduction to Sparsity"/>
          <p:cNvSpPr/>
          <p:nvPr/>
        </p:nvSpPr>
        <p:spPr>
          <a:xfrm>
            <a:off x="639117" y="6625036"/>
            <a:ext cx="11726566" cy="1241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4400">
                <a:solidFill>
                  <a:srgbClr val="53585F"/>
                </a:solidFill>
                <a:latin typeface="+mn-lt"/>
                <a:ea typeface="+mn-ea"/>
                <a:cs typeface="+mn-cs"/>
                <a:sym typeface="Helvetica Light"/>
              </a:defRPr>
            </a:lvl1pPr>
          </a:lstStyle>
          <a:p>
            <a:pPr/>
            <a:r>
              <a:t>An introduction to Sparsity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pasted-image.pdf" descr="pasted-image.pdf"/>
          <p:cNvPicPr>
            <a:picLocks noChangeAspect="1"/>
          </p:cNvPicPr>
          <p:nvPr/>
        </p:nvPicPr>
        <p:blipFill>
          <a:blip r:embed="rId3">
            <a:extLst/>
          </a:blip>
          <a:stretch>
            <a:fillRect/>
          </a:stretch>
        </p:blipFill>
        <p:spPr>
          <a:xfrm>
            <a:off x="198750" y="4742748"/>
            <a:ext cx="3015014" cy="3647795"/>
          </a:xfrm>
          <a:prstGeom prst="rect">
            <a:avLst/>
          </a:prstGeom>
          <a:ln w="12700">
            <a:miter lim="400000"/>
          </a:ln>
        </p:spPr>
      </p:pic>
      <p:pic>
        <p:nvPicPr>
          <p:cNvPr id="160" name="pasted-image.pdf" descr="pasted-image.pdf"/>
          <p:cNvPicPr>
            <a:picLocks noChangeAspect="1"/>
          </p:cNvPicPr>
          <p:nvPr/>
        </p:nvPicPr>
        <p:blipFill>
          <a:blip r:embed="rId4">
            <a:extLst/>
          </a:blip>
          <a:stretch>
            <a:fillRect/>
          </a:stretch>
        </p:blipFill>
        <p:spPr>
          <a:xfrm>
            <a:off x="6967572" y="4782762"/>
            <a:ext cx="3015014" cy="3567767"/>
          </a:xfrm>
          <a:prstGeom prst="rect">
            <a:avLst/>
          </a:prstGeom>
          <a:ln w="12700">
            <a:miter lim="400000"/>
          </a:ln>
        </p:spPr>
      </p:pic>
      <p:pic>
        <p:nvPicPr>
          <p:cNvPr id="161" name="pasted-image.pdf" descr="pasted-image.pdf"/>
          <p:cNvPicPr>
            <a:picLocks noChangeAspect="1"/>
          </p:cNvPicPr>
          <p:nvPr/>
        </p:nvPicPr>
        <p:blipFill>
          <a:blip r:embed="rId5">
            <a:extLst/>
          </a:blip>
          <a:stretch>
            <a:fillRect/>
          </a:stretch>
        </p:blipFill>
        <p:spPr>
          <a:xfrm>
            <a:off x="235170" y="2805853"/>
            <a:ext cx="6068862" cy="908864"/>
          </a:xfrm>
          <a:prstGeom prst="rect">
            <a:avLst/>
          </a:prstGeom>
          <a:ln w="12700">
            <a:miter lim="400000"/>
          </a:ln>
        </p:spPr>
      </p:pic>
      <p:pic>
        <p:nvPicPr>
          <p:cNvPr id="162" name="pasted-image.pdf" descr="pasted-image.pdf"/>
          <p:cNvPicPr>
            <a:picLocks noChangeAspect="1"/>
          </p:cNvPicPr>
          <p:nvPr/>
        </p:nvPicPr>
        <p:blipFill>
          <a:blip r:embed="rId6">
            <a:extLst/>
          </a:blip>
          <a:stretch>
            <a:fillRect/>
          </a:stretch>
        </p:blipFill>
        <p:spPr>
          <a:xfrm>
            <a:off x="6688068" y="2837214"/>
            <a:ext cx="6068862" cy="846141"/>
          </a:xfrm>
          <a:prstGeom prst="rect">
            <a:avLst/>
          </a:prstGeom>
          <a:ln w="12700">
            <a:miter lim="400000"/>
          </a:ln>
        </p:spPr>
      </p:pic>
      <p:pic>
        <p:nvPicPr>
          <p:cNvPr id="163" name="pasted-image.pdf" descr="pasted-image.pdf"/>
          <p:cNvPicPr>
            <a:picLocks noChangeAspect="1"/>
          </p:cNvPicPr>
          <p:nvPr/>
        </p:nvPicPr>
        <p:blipFill>
          <a:blip r:embed="rId7">
            <a:extLst/>
          </a:blip>
          <a:stretch>
            <a:fillRect/>
          </a:stretch>
        </p:blipFill>
        <p:spPr>
          <a:xfrm>
            <a:off x="3316090" y="5112495"/>
            <a:ext cx="2895601" cy="3289301"/>
          </a:xfrm>
          <a:prstGeom prst="rect">
            <a:avLst/>
          </a:prstGeom>
          <a:ln w="12700">
            <a:miter lim="400000"/>
          </a:ln>
        </p:spPr>
      </p:pic>
      <p:pic>
        <p:nvPicPr>
          <p:cNvPr id="164" name="pasted-image.pdf" descr="pasted-image.pdf"/>
          <p:cNvPicPr>
            <a:picLocks noChangeAspect="1"/>
          </p:cNvPicPr>
          <p:nvPr/>
        </p:nvPicPr>
        <p:blipFill>
          <a:blip r:embed="rId8">
            <a:extLst/>
          </a:blip>
          <a:stretch>
            <a:fillRect/>
          </a:stretch>
        </p:blipFill>
        <p:spPr>
          <a:xfrm>
            <a:off x="10021644" y="5068045"/>
            <a:ext cx="2857501" cy="3378201"/>
          </a:xfrm>
          <a:prstGeom prst="rect">
            <a:avLst/>
          </a:prstGeom>
          <a:ln w="12700">
            <a:miter lim="400000"/>
          </a:ln>
        </p:spPr>
      </p:pic>
      <p:sp>
        <p:nvSpPr>
          <p:cNvPr id="165" name="Lasso"/>
          <p:cNvSpPr/>
          <p:nvPr/>
        </p:nvSpPr>
        <p:spPr>
          <a:xfrm>
            <a:off x="2570118" y="914702"/>
            <a:ext cx="139896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Lasso</a:t>
            </a:r>
          </a:p>
        </p:txBody>
      </p:sp>
      <p:sp>
        <p:nvSpPr>
          <p:cNvPr id="166" name="RidgeRegression"/>
          <p:cNvSpPr/>
          <p:nvPr/>
        </p:nvSpPr>
        <p:spPr>
          <a:xfrm>
            <a:off x="7837537" y="914702"/>
            <a:ext cx="37699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RidgeRegression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Bühlmann et al., 2006"/>
          <p:cNvSpPr/>
          <p:nvPr/>
        </p:nvSpPr>
        <p:spPr>
          <a:xfrm>
            <a:off x="10244422" y="9049421"/>
            <a:ext cx="2585468"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lvl1pPr>
          </a:lstStyle>
          <a:p>
            <a:pPr/>
            <a:r>
              <a:t>Bühlmann et al., 2006</a:t>
            </a:r>
          </a:p>
        </p:txBody>
      </p:sp>
      <p:pic>
        <p:nvPicPr>
          <p:cNvPr id="171" name="pasted-image.png" descr="pasted-image.png"/>
          <p:cNvPicPr>
            <a:picLocks noChangeAspect="1"/>
          </p:cNvPicPr>
          <p:nvPr/>
        </p:nvPicPr>
        <p:blipFill>
          <a:blip r:embed="rId2">
            <a:extLst/>
          </a:blip>
          <a:stretch>
            <a:fillRect/>
          </a:stretch>
        </p:blipFill>
        <p:spPr>
          <a:xfrm>
            <a:off x="602567" y="3479022"/>
            <a:ext cx="11850466" cy="24757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3" name="pasted-image.pdf" descr="pasted-image.pdf"/>
          <p:cNvPicPr>
            <a:picLocks noChangeAspect="1"/>
          </p:cNvPicPr>
          <p:nvPr/>
        </p:nvPicPr>
        <p:blipFill>
          <a:blip r:embed="rId3">
            <a:extLst/>
          </a:blip>
          <a:stretch>
            <a:fillRect/>
          </a:stretch>
        </p:blipFill>
        <p:spPr>
          <a:xfrm>
            <a:off x="1467419" y="1756897"/>
            <a:ext cx="10069962" cy="1272379"/>
          </a:xfrm>
          <a:prstGeom prst="rect">
            <a:avLst/>
          </a:prstGeom>
          <a:ln w="12700">
            <a:miter lim="400000"/>
          </a:ln>
        </p:spPr>
      </p:pic>
      <p:pic>
        <p:nvPicPr>
          <p:cNvPr id="174" name="pasted-image.pdf" descr="pasted-image.pdf"/>
          <p:cNvPicPr>
            <a:picLocks noChangeAspect="1"/>
          </p:cNvPicPr>
          <p:nvPr/>
        </p:nvPicPr>
        <p:blipFill>
          <a:blip r:embed="rId4">
            <a:extLst/>
          </a:blip>
          <a:stretch>
            <a:fillRect/>
          </a:stretch>
        </p:blipFill>
        <p:spPr>
          <a:xfrm>
            <a:off x="2366574" y="4127156"/>
            <a:ext cx="8271652" cy="4703025"/>
          </a:xfrm>
          <a:prstGeom prst="rect">
            <a:avLst/>
          </a:prstGeom>
          <a:ln w="12700">
            <a:miter lim="400000"/>
          </a:ln>
        </p:spPr>
      </p:pic>
      <p:sp>
        <p:nvSpPr>
          <p:cNvPr id="175" name="ElasticNet"/>
          <p:cNvSpPr/>
          <p:nvPr/>
        </p:nvSpPr>
        <p:spPr>
          <a:xfrm>
            <a:off x="446525" y="443453"/>
            <a:ext cx="226365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ElasticNet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How can be test whether…"/>
          <p:cNvSpPr/>
          <p:nvPr/>
        </p:nvSpPr>
        <p:spPr>
          <a:xfrm>
            <a:off x="1433462" y="4262809"/>
            <a:ext cx="10137876" cy="1227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4000">
                <a:solidFill>
                  <a:srgbClr val="53585F"/>
                </a:solidFill>
              </a:defRPr>
            </a:pPr>
            <a:r>
              <a:t>How can be test whether </a:t>
            </a:r>
          </a:p>
          <a:p>
            <a:pPr>
              <a:defRPr b="0" sz="4000">
                <a:solidFill>
                  <a:srgbClr val="53585F"/>
                </a:solidFill>
              </a:defRPr>
            </a:pPr>
            <a:r>
              <a:t>a selected variable is statistically significant?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1" name="pasted-image.png" descr="pasted-image.png"/>
          <p:cNvPicPr>
            <a:picLocks noChangeAspect="1"/>
          </p:cNvPicPr>
          <p:nvPr/>
        </p:nvPicPr>
        <p:blipFill>
          <a:blip r:embed="rId2">
            <a:extLst/>
          </a:blip>
          <a:stretch>
            <a:fillRect/>
          </a:stretch>
        </p:blipFill>
        <p:spPr>
          <a:xfrm>
            <a:off x="1788185" y="1522182"/>
            <a:ext cx="8641030" cy="7420436"/>
          </a:xfrm>
          <a:prstGeom prst="rect">
            <a:avLst/>
          </a:prstGeom>
          <a:ln w="12700">
            <a:miter lim="400000"/>
          </a:ln>
        </p:spPr>
      </p:pic>
      <p:sp>
        <p:nvSpPr>
          <p:cNvPr id="182" name="Tibshirani et al., 2015 PNAS"/>
          <p:cNvSpPr/>
          <p:nvPr/>
        </p:nvSpPr>
        <p:spPr>
          <a:xfrm>
            <a:off x="9534263" y="9049421"/>
            <a:ext cx="3295626"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lvl1pPr>
          </a:lstStyle>
          <a:p>
            <a:pPr/>
            <a:r>
              <a:t>Tibshirani et al., 2015 PNAS</a:t>
            </a:r>
          </a:p>
        </p:txBody>
      </p:sp>
      <p:sp>
        <p:nvSpPr>
          <p:cNvPr id="183" name="Perspective: Post-selection Inference"/>
          <p:cNvSpPr/>
          <p:nvPr/>
        </p:nvSpPr>
        <p:spPr>
          <a:xfrm>
            <a:off x="446525" y="443453"/>
            <a:ext cx="801958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53585F"/>
                </a:solidFill>
                <a:latin typeface="Helvetica"/>
                <a:ea typeface="Helvetica"/>
                <a:cs typeface="Helvetica"/>
                <a:sym typeface="Helvetica"/>
              </a:defRPr>
            </a:lvl1pPr>
          </a:lstStyle>
          <a:p>
            <a:pPr/>
            <a:r>
              <a:t>Perspective: Post-selection Inference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pasted-image.png" descr="pasted-image.png"/>
          <p:cNvPicPr>
            <a:picLocks noChangeAspect="1"/>
          </p:cNvPicPr>
          <p:nvPr/>
        </p:nvPicPr>
        <p:blipFill>
          <a:blip r:embed="rId3">
            <a:extLst/>
          </a:blip>
          <a:stretch>
            <a:fillRect/>
          </a:stretch>
        </p:blipFill>
        <p:spPr>
          <a:xfrm>
            <a:off x="-2654411" y="-31083"/>
            <a:ext cx="20167823" cy="9815767"/>
          </a:xfrm>
          <a:prstGeom prst="rect">
            <a:avLst/>
          </a:prstGeom>
          <a:ln w="12700">
            <a:miter lim="400000"/>
          </a:ln>
        </p:spPr>
      </p:pic>
      <p:sp>
        <p:nvSpPr>
          <p:cNvPr id="135" name="Stepwise Selection"/>
          <p:cNvSpPr/>
          <p:nvPr/>
        </p:nvSpPr>
        <p:spPr>
          <a:xfrm>
            <a:off x="315944" y="273752"/>
            <a:ext cx="414084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FFFFFF"/>
                </a:solidFill>
                <a:latin typeface="Helvetica"/>
                <a:ea typeface="Helvetica"/>
                <a:cs typeface="Helvetica"/>
                <a:sym typeface="Helvetica"/>
              </a:defRPr>
            </a:lvl1pPr>
          </a:lstStyle>
          <a:p>
            <a:pPr/>
            <a:r>
              <a:t>Stepwise Selection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png" descr="pasted-image.png"/>
          <p:cNvPicPr>
            <a:picLocks noChangeAspect="1"/>
          </p:cNvPicPr>
          <p:nvPr/>
        </p:nvPicPr>
        <p:blipFill>
          <a:blip r:embed="rId3">
            <a:extLst/>
          </a:blip>
          <a:stretch>
            <a:fillRect/>
          </a:stretch>
        </p:blipFill>
        <p:spPr>
          <a:xfrm>
            <a:off x="-2517118" y="-11886"/>
            <a:ext cx="20071038" cy="9777372"/>
          </a:xfrm>
          <a:prstGeom prst="rect">
            <a:avLst/>
          </a:prstGeom>
          <a:ln w="12700">
            <a:miter lim="400000"/>
          </a:ln>
        </p:spPr>
      </p:pic>
      <p:sp>
        <p:nvSpPr>
          <p:cNvPr id="140" name="Stepwise Selection"/>
          <p:cNvSpPr/>
          <p:nvPr/>
        </p:nvSpPr>
        <p:spPr>
          <a:xfrm>
            <a:off x="315944" y="273752"/>
            <a:ext cx="414084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FFFFFF"/>
                </a:solidFill>
                <a:latin typeface="Helvetica"/>
                <a:ea typeface="Helvetica"/>
                <a:cs typeface="Helvetica"/>
                <a:sym typeface="Helvetica"/>
              </a:defRPr>
            </a:lvl1pPr>
          </a:lstStyle>
          <a:p>
            <a:pPr/>
            <a:r>
              <a:t>Stepwise Selection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pasted-image.png" descr="pasted-image.png"/>
          <p:cNvPicPr>
            <a:picLocks noChangeAspect="1"/>
          </p:cNvPicPr>
          <p:nvPr/>
        </p:nvPicPr>
        <p:blipFill>
          <a:blip r:embed="rId2">
            <a:extLst/>
          </a:blip>
          <a:stretch>
            <a:fillRect/>
          </a:stretch>
        </p:blipFill>
        <p:spPr>
          <a:xfrm>
            <a:off x="2307238" y="7196325"/>
            <a:ext cx="9135509" cy="1870133"/>
          </a:xfrm>
          <a:prstGeom prst="rect">
            <a:avLst/>
          </a:prstGeom>
          <a:ln w="12700">
            <a:miter lim="400000"/>
          </a:ln>
        </p:spPr>
      </p:pic>
      <p:pic>
        <p:nvPicPr>
          <p:cNvPr id="145" name="pasted-image.png" descr="pasted-image.png"/>
          <p:cNvPicPr>
            <a:picLocks noChangeAspect="1"/>
          </p:cNvPicPr>
          <p:nvPr/>
        </p:nvPicPr>
        <p:blipFill>
          <a:blip r:embed="rId3">
            <a:extLst/>
          </a:blip>
          <a:stretch>
            <a:fillRect/>
          </a:stretch>
        </p:blipFill>
        <p:spPr>
          <a:xfrm>
            <a:off x="1239650" y="860890"/>
            <a:ext cx="10525500" cy="573373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 name="pasted-image.png" descr="pasted-image.png"/>
          <p:cNvPicPr>
            <a:picLocks noChangeAspect="1"/>
          </p:cNvPicPr>
          <p:nvPr/>
        </p:nvPicPr>
        <p:blipFill>
          <a:blip r:embed="rId2">
            <a:extLst/>
          </a:blip>
          <a:stretch>
            <a:fillRect/>
          </a:stretch>
        </p:blipFill>
        <p:spPr>
          <a:xfrm>
            <a:off x="0" y="1130859"/>
            <a:ext cx="13004800" cy="7136282"/>
          </a:xfrm>
          <a:prstGeom prst="rect">
            <a:avLst/>
          </a:prstGeom>
          <a:ln w="12700">
            <a:miter lim="400000"/>
          </a:ln>
        </p:spPr>
      </p:pic>
      <p:sp>
        <p:nvSpPr>
          <p:cNvPr id="148" name="https://www.youtube.com/watch?v=m60lVGz34hU"/>
          <p:cNvSpPr/>
          <p:nvPr/>
        </p:nvSpPr>
        <p:spPr>
          <a:xfrm>
            <a:off x="2839218" y="8721830"/>
            <a:ext cx="7326363"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1">
                    <a:hueOff val="47394"/>
                    <a:satOff val="-25753"/>
                    <a:lumOff val="-7544"/>
                  </a:schemeClr>
                </a:solidFill>
                <a:hlinkClick r:id="rId3" invalidUrl="" action="" tgtFrame="" tooltip="" history="1" highlightClick="0" endSnd="0"/>
              </a:defRPr>
            </a:lvl1pPr>
          </a:lstStyle>
          <a:p>
            <a:pPr/>
            <a:r>
              <a:rPr>
                <a:hlinkClick r:id="rId3" invalidUrl="" action="" tgtFrame="" tooltip="" history="1" highlightClick="0" endSnd="0"/>
              </a:rPr>
              <a:t>https://www.youtube.com/watch?v=m60lVGz34hU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pasted-image.pdf" descr="pasted-image.pdf"/>
          <p:cNvPicPr>
            <a:picLocks noChangeAspect="1"/>
          </p:cNvPicPr>
          <p:nvPr/>
        </p:nvPicPr>
        <p:blipFill>
          <a:blip r:embed="rId2">
            <a:extLst/>
          </a:blip>
          <a:stretch>
            <a:fillRect/>
          </a:stretch>
        </p:blipFill>
        <p:spPr>
          <a:xfrm>
            <a:off x="854612" y="1150229"/>
            <a:ext cx="11295576" cy="717374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pasted-image.png" descr="pasted-image.png"/>
          <p:cNvPicPr>
            <a:picLocks noChangeAspect="1"/>
          </p:cNvPicPr>
          <p:nvPr/>
        </p:nvPicPr>
        <p:blipFill>
          <a:blip r:embed="rId2">
            <a:extLst/>
          </a:blip>
          <a:stretch>
            <a:fillRect/>
          </a:stretch>
        </p:blipFill>
        <p:spPr>
          <a:xfrm>
            <a:off x="4316953" y="8466813"/>
            <a:ext cx="4370893" cy="717610"/>
          </a:xfrm>
          <a:prstGeom prst="rect">
            <a:avLst/>
          </a:prstGeom>
          <a:ln w="12700">
            <a:miter lim="400000"/>
          </a:ln>
        </p:spPr>
      </p:pic>
      <p:pic>
        <p:nvPicPr>
          <p:cNvPr id="153" name="radford_Saddle Point.gif" descr="radford_Saddle Point.gif"/>
          <p:cNvPicPr>
            <a:picLocks noChangeAspect="0"/>
          </p:cNvPicPr>
          <p:nvPr/>
        </p:nvPicPr>
        <p:blipFill>
          <a:blip r:embed="rId3">
            <a:extLst/>
          </a:blip>
          <a:stretch>
            <a:fillRect/>
          </a:stretch>
        </p:blipFill>
        <p:spPr>
          <a:xfrm>
            <a:off x="1864291" y="456651"/>
            <a:ext cx="9276218" cy="718158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pasted-image.pdf" descr="pasted-image.pdf"/>
          <p:cNvPicPr>
            <a:picLocks noChangeAspect="1"/>
          </p:cNvPicPr>
          <p:nvPr/>
        </p:nvPicPr>
        <p:blipFill>
          <a:blip r:embed="rId2">
            <a:extLst/>
          </a:blip>
          <a:stretch>
            <a:fillRect/>
          </a:stretch>
        </p:blipFill>
        <p:spPr>
          <a:xfrm>
            <a:off x="149275" y="1522080"/>
            <a:ext cx="12503050" cy="670944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7" name="pasted-image.pdf" descr="pasted-image.pdf"/>
          <p:cNvPicPr>
            <a:picLocks noChangeAspect="1"/>
          </p:cNvPicPr>
          <p:nvPr/>
        </p:nvPicPr>
        <p:blipFill>
          <a:blip r:embed="rId2">
            <a:extLst/>
          </a:blip>
          <a:stretch>
            <a:fillRect/>
          </a:stretch>
        </p:blipFill>
        <p:spPr>
          <a:xfrm>
            <a:off x="2296709" y="1088132"/>
            <a:ext cx="8411382" cy="7628136"/>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